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B19B0651-EE4F-4900-A07F-96A6BFA9D0F0}"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B19B0651-EE4F-4900-A07F-96A6BFA9D0F0}"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B4C71EC6-210F-42DE-9C53-41977AD35B3D}" type="datetimeFigureOut">
              <a:rPr lang="ru-RU" smtClean="0"/>
              <a:pPr/>
              <a:t>13.09.2020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B19B0651-EE4F-4900-A07F-96A6BFA9D0F0}"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4C71EC6-210F-42DE-9C53-41977AD35B3D}" type="datetimeFigureOut">
              <a:rPr lang="ru-RU" smtClean="0"/>
              <a:pPr/>
              <a:t>13.09.2020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9B0651-EE4F-4900-A07F-96A6BFA9D0F0}"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95736" y="3933056"/>
            <a:ext cx="6048672"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sz="2800" dirty="0">
              <a:solidFill>
                <a:schemeClr val="tx1"/>
              </a:solidFill>
              <a:latin typeface="Times New Roman" pitchFamily="18" charset="0"/>
              <a:cs typeface="Times New Roman" pitchFamily="18" charset="0"/>
            </a:endParaRPr>
          </a:p>
          <a:p>
            <a:pPr algn="ctr"/>
            <a:endParaRPr lang="kk-KZ" sz="2800" dirty="0" smtClean="0">
              <a:solidFill>
                <a:schemeClr val="tx1"/>
              </a:solidFill>
              <a:latin typeface="Times New Roman" pitchFamily="18" charset="0"/>
              <a:cs typeface="Times New Roman" pitchFamily="18" charset="0"/>
            </a:endParaRPr>
          </a:p>
        </p:txBody>
      </p:sp>
      <p:sp>
        <p:nvSpPr>
          <p:cNvPr id="5" name="Прямоугольник 4"/>
          <p:cNvSpPr/>
          <p:nvPr/>
        </p:nvSpPr>
        <p:spPr>
          <a:xfrm>
            <a:off x="323528" y="1242272"/>
            <a:ext cx="8352928" cy="2585323"/>
          </a:xfrm>
          <a:prstGeom prst="rect">
            <a:avLst/>
          </a:prstGeom>
          <a:noFill/>
        </p:spPr>
        <p:txBody>
          <a:bodyPr wrap="square" lIns="91440" tIns="45720" rIns="91440" bIns="45720">
            <a:spAutoFit/>
          </a:bodyPr>
          <a:lstStyle/>
          <a:p>
            <a:pPr lvl="0" algn="ctr"/>
            <a:r>
              <a:rPr lang="kk-KZ" sz="5400" b="1" cap="all" dirty="0" smtClean="0">
                <a:solidFill>
                  <a:srgbClr val="FF0000"/>
                </a:solidFill>
                <a:latin typeface="Times New Roman" pitchFamily="18" charset="0"/>
                <a:cs typeface="Times New Roman" pitchFamily="18" charset="0"/>
              </a:rPr>
              <a:t>13 </a:t>
            </a:r>
            <a:r>
              <a:rPr lang="kk-KZ" sz="5400" b="1" dirty="0" smtClean="0">
                <a:solidFill>
                  <a:srgbClr val="FF0000"/>
                </a:solidFill>
                <a:latin typeface="Times New Roman" pitchFamily="18" charset="0"/>
                <a:cs typeface="Times New Roman" pitchFamily="18" charset="0"/>
              </a:rPr>
              <a:t>дәріс.  Баланың дамуының әлеуметтік факторлары</a:t>
            </a:r>
            <a:r>
              <a:rPr lang="kk-KZ" sz="5400" b="1" dirty="0" smtClean="0">
                <a:solidFill>
                  <a:srgbClr val="FF0000"/>
                </a:solidFill>
                <a:latin typeface="Times New Roman" pitchFamily="18" charset="0"/>
                <a:cs typeface="Times New Roman" pitchFamily="18" charset="0"/>
              </a:rPr>
              <a:t>.</a:t>
            </a:r>
            <a:endParaRPr lang="ru-RU" sz="5400" b="1"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424747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692696"/>
            <a:ext cx="7992888" cy="6001643"/>
          </a:xfrm>
          <a:prstGeom prst="rect">
            <a:avLst/>
          </a:prstGeom>
        </p:spPr>
        <p:txBody>
          <a:bodyPr wrap="square">
            <a:spAutoFit/>
          </a:bodyPr>
          <a:lstStyle/>
          <a:p>
            <a:r>
              <a:rPr lang="kk-KZ" sz="3200" dirty="0" smtClean="0">
                <a:latin typeface="Times New Roman" pitchFamily="18" charset="0"/>
                <a:cs typeface="Times New Roman" pitchFamily="18" charset="0"/>
              </a:rPr>
              <a:t>        Жақсы баланы әдемі хош иісті гүлге теңесек, жаман мінезді бала табанымызға қадалған тікен тәрізді әсер етеді. Ал тікен тәрізді тез арылғың келетін бала қалай пайда болады?...Осындай балалардың аналарына ескерту жасасаң, қарсы сөз айтып, өзіңді жерге қаратады.Ұстаздар қауымын өздері жұмыс жасайтын мекемелердің атымен, затымен, заңмен қорқытудан тайынбайтын әйелдер баршылық.Осы арада әкенің отбасындағы рөлі өте жоғары екені сұранып-ақ тұр.</a:t>
            </a:r>
            <a:endParaRPr lang="kk-KZ"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764621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323528" y="260648"/>
            <a:ext cx="8424936" cy="626469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latin typeface="Times New Roman" pitchFamily="18" charset="0"/>
                <a:cs typeface="Times New Roman" pitchFamily="18" charset="0"/>
              </a:rPr>
              <a:t>Қанша жерден әйел заты күшті болуға тырысқанымен ер азаматтың орнын баса алмайтыны анық!Сонымен бірге ер адам үйінде қабағын түюмен –ақ көп мәселені шеше алады. «Айналайын, ата-аналар балаларыңыздың өздерін ғана ойламай , олардың өсіп отырған ортасына көз жүгіртіп қойыңыздар!» Жас бала көргенін қайталап, үйренгенін жасайды.Егер оның ортасы берекесіз , тәртіпсіз орта болса, оны мың жерден қадағалап отырсаңыз да ол ортаның , қоғамның ықпалынан асып кете алмайды.</a:t>
            </a:r>
          </a:p>
        </p:txBody>
      </p:sp>
    </p:spTree>
    <p:extLst>
      <p:ext uri="{BB962C8B-B14F-4D97-AF65-F5344CB8AC3E}">
        <p14:creationId xmlns="" xmlns:p14="http://schemas.microsoft.com/office/powerpoint/2010/main" val="825288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55576" y="1196752"/>
            <a:ext cx="7416824" cy="4524315"/>
          </a:xfrm>
          <a:prstGeom prst="rect">
            <a:avLst/>
          </a:prstGeom>
        </p:spPr>
        <p:txBody>
          <a:bodyPr wrap="square">
            <a:spAutoFit/>
          </a:bodyPr>
          <a:lstStyle/>
          <a:p>
            <a:r>
              <a:rPr lang="kk-KZ" sz="3600" dirty="0" smtClean="0">
                <a:latin typeface="Times New Roman" pitchFamily="18" charset="0"/>
                <a:cs typeface="Times New Roman" pitchFamily="18" charset="0"/>
              </a:rPr>
              <a:t>         Үйде ішімдік пен темекінің зияны туралы айтып отырсаңыз да, жанындағы жолдастарының көңілін қалдырмай , адасуы мұмкін.Ал егер баланың өскен ортасы тәрбиелі де тәртіпті болса, өз жолдастарынан үлгі алған бала ата-анасын жерге қаратпасы анық.</a:t>
            </a:r>
            <a:endParaRPr lang="kk-KZ"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42190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395536" y="332656"/>
            <a:ext cx="8496944" cy="62646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solidFill>
                  <a:schemeClr val="tx1"/>
                </a:solidFill>
                <a:latin typeface="Times New Roman" pitchFamily="18" charset="0"/>
                <a:cs typeface="Times New Roman" pitchFamily="18" charset="0"/>
              </a:rPr>
              <a:t>«</a:t>
            </a:r>
            <a:r>
              <a:rPr lang="ru-RU" sz="2800" dirty="0" err="1">
                <a:solidFill>
                  <a:schemeClr val="tx1"/>
                </a:solidFill>
                <a:latin typeface="Times New Roman" pitchFamily="18" charset="0"/>
                <a:cs typeface="Times New Roman" pitchFamily="18" charset="0"/>
              </a:rPr>
              <a:t>Ата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тұрып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ұл</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сөйлегеннен</a:t>
            </a:r>
            <a:r>
              <a:rPr lang="ru-RU" sz="2800" dirty="0">
                <a:solidFill>
                  <a:schemeClr val="tx1"/>
                </a:solidFill>
                <a:latin typeface="Times New Roman" pitchFamily="18" charset="0"/>
                <a:cs typeface="Times New Roman" pitchFamily="18" charset="0"/>
              </a:rPr>
              <a:t> без, </a:t>
            </a:r>
            <a:r>
              <a:rPr lang="ru-RU" sz="2800" dirty="0" err="1">
                <a:solidFill>
                  <a:schemeClr val="tx1"/>
                </a:solidFill>
                <a:latin typeface="Times New Roman" pitchFamily="18" charset="0"/>
                <a:cs typeface="Times New Roman" pitchFamily="18" charset="0"/>
              </a:rPr>
              <a:t>ана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тұрып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қыз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сөйлегеннен</a:t>
            </a:r>
            <a:r>
              <a:rPr lang="ru-RU" sz="2800" dirty="0">
                <a:solidFill>
                  <a:schemeClr val="tx1"/>
                </a:solidFill>
                <a:latin typeface="Times New Roman" pitchFamily="18" charset="0"/>
                <a:cs typeface="Times New Roman" pitchFamily="18" charset="0"/>
              </a:rPr>
              <a:t> без » </a:t>
            </a:r>
            <a:r>
              <a:rPr lang="ru-RU" sz="2800" dirty="0" err="1">
                <a:solidFill>
                  <a:schemeClr val="tx1"/>
                </a:solidFill>
                <a:latin typeface="Times New Roman" pitchFamily="18" charset="0"/>
                <a:cs typeface="Times New Roman" pitchFamily="18" charset="0"/>
              </a:rPr>
              <a:t>деген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мақалдың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өзі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қазақтың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үлкендермен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жағаласпай</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үлкен</a:t>
            </a:r>
            <a:r>
              <a:rPr lang="ru-RU" sz="2800" dirty="0">
                <a:solidFill>
                  <a:schemeClr val="tx1"/>
                </a:solidFill>
                <a:latin typeface="Times New Roman" pitchFamily="18" charset="0"/>
                <a:cs typeface="Times New Roman" pitchFamily="18" charset="0"/>
              </a:rPr>
              <a:t> мен </a:t>
            </a:r>
            <a:r>
              <a:rPr lang="ru-RU" sz="2800" dirty="0" err="1">
                <a:solidFill>
                  <a:schemeClr val="tx1"/>
                </a:solidFill>
                <a:latin typeface="Times New Roman" pitchFamily="18" charset="0"/>
                <a:cs typeface="Times New Roman" pitchFamily="18" charset="0"/>
              </a:rPr>
              <a:t>кішінің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орнын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айырып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өскенін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меңзейді.Қазіргі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кезде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әке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шешесін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арнайы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арнайы</a:t>
            </a:r>
            <a:r>
              <a:rPr lang="ru-RU" sz="2800" dirty="0">
                <a:solidFill>
                  <a:schemeClr val="tx1"/>
                </a:solidFill>
                <a:latin typeface="Times New Roman" pitchFamily="18" charset="0"/>
                <a:cs typeface="Times New Roman" pitchFamily="18" charset="0"/>
              </a:rPr>
              <a:t> интернат </a:t>
            </a:r>
            <a:r>
              <a:rPr lang="ru-RU" sz="2800" dirty="0" err="1">
                <a:solidFill>
                  <a:schemeClr val="tx1"/>
                </a:solidFill>
                <a:latin typeface="Times New Roman" pitchFamily="18" charset="0"/>
                <a:cs typeface="Times New Roman" pitchFamily="18" charset="0"/>
              </a:rPr>
              <a:t>үйлеріне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өткізіп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жатқан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қандастарымыздың</a:t>
            </a:r>
            <a:r>
              <a:rPr lang="ru-RU" sz="2800" dirty="0">
                <a:solidFill>
                  <a:schemeClr val="tx1"/>
                </a:solidFill>
                <a:latin typeface="Times New Roman" pitchFamily="18" charset="0"/>
                <a:cs typeface="Times New Roman" pitchFamily="18" charset="0"/>
              </a:rPr>
              <a:t> бар </a:t>
            </a:r>
            <a:r>
              <a:rPr lang="ru-RU" sz="2800" dirty="0" err="1">
                <a:solidFill>
                  <a:schemeClr val="tx1"/>
                </a:solidFill>
                <a:latin typeface="Times New Roman" pitchFamily="18" charset="0"/>
                <a:cs typeface="Times New Roman" pitchFamily="18" charset="0"/>
              </a:rPr>
              <a:t>екені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жасырын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емес</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Бұл</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жағдайда</a:t>
            </a:r>
            <a:r>
              <a:rPr lang="ru-RU" sz="2800" dirty="0">
                <a:solidFill>
                  <a:schemeClr val="tx1"/>
                </a:solidFill>
                <a:latin typeface="Times New Roman" pitchFamily="18" charset="0"/>
                <a:cs typeface="Times New Roman" pitchFamily="18" charset="0"/>
              </a:rPr>
              <a:t> бала </a:t>
            </a:r>
            <a:r>
              <a:rPr lang="ru-RU" sz="2800" dirty="0" err="1">
                <a:solidFill>
                  <a:schemeClr val="tx1"/>
                </a:solidFill>
                <a:latin typeface="Times New Roman" pitchFamily="18" charset="0"/>
                <a:cs typeface="Times New Roman" pitchFamily="18" charset="0"/>
              </a:rPr>
              <a:t>ғана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емес</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ата-ана</a:t>
            </a:r>
            <a:r>
              <a:rPr lang="ru-RU" sz="2800" dirty="0">
                <a:solidFill>
                  <a:schemeClr val="tx1"/>
                </a:solidFill>
                <a:latin typeface="Times New Roman" pitchFamily="18" charset="0"/>
                <a:cs typeface="Times New Roman" pitchFamily="18" charset="0"/>
              </a:rPr>
              <a:t> да </a:t>
            </a:r>
            <a:r>
              <a:rPr lang="ru-RU" sz="2800" dirty="0" err="1">
                <a:solidFill>
                  <a:schemeClr val="tx1"/>
                </a:solidFill>
                <a:latin typeface="Times New Roman" pitchFamily="18" charset="0"/>
                <a:cs typeface="Times New Roman" pitchFamily="18" charset="0"/>
              </a:rPr>
              <a:t>кінәлы.Баласына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қазақы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тәрбиені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сіңіре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алмаған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отбасылардың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ошақтарының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түтіні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түзу</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ұшпай</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жатқанын</a:t>
            </a:r>
            <a:r>
              <a:rPr lang="ru-RU" sz="2800" dirty="0">
                <a:solidFill>
                  <a:schemeClr val="tx1"/>
                </a:solidFill>
                <a:latin typeface="Times New Roman" pitchFamily="18" charset="0"/>
                <a:cs typeface="Times New Roman" pitchFamily="18" charset="0"/>
              </a:rPr>
              <a:t> да </a:t>
            </a:r>
            <a:r>
              <a:rPr lang="ru-RU" sz="2800" dirty="0" err="1">
                <a:solidFill>
                  <a:schemeClr val="tx1"/>
                </a:solidFill>
                <a:latin typeface="Times New Roman" pitchFamily="18" charset="0"/>
                <a:cs typeface="Times New Roman" pitchFamily="18" charset="0"/>
              </a:rPr>
              <a:t>байқап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жүрміз</a:t>
            </a:r>
            <a:r>
              <a:rPr lang="ru-RU" sz="2800" dirty="0">
                <a:solidFill>
                  <a:schemeClr val="tx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1930209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620688"/>
            <a:ext cx="8352928" cy="5976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solidFill>
                  <a:schemeClr val="tx1"/>
                </a:solidFill>
                <a:latin typeface="Times New Roman" pitchFamily="18" charset="0"/>
                <a:cs typeface="Times New Roman" pitchFamily="18" charset="0"/>
              </a:rPr>
              <a:t>Жастардың көпшілігі – шынайы өмірге қалай бейімделуді білмейді.Соңғы жылдары көпшілігі мамандығы бойынша жұмыс табыла бермегендіктен , басқа кәсіптермен айналысып жүр. Біздің қоғамдық өміріміздегі динамикалық өзгерістерге толы кезеңде мамандық таңдау- актуальды болып келеді.Әсіресе, адам онтогенезінің күрделі кезеңдегі жеткіншек балаларымыз көп көңіл бөлуді қажет етеді. </a:t>
            </a:r>
            <a:endParaRPr lang="kk-KZ" sz="28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77993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251520" y="620688"/>
            <a:ext cx="8568952" cy="590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solidFill>
                  <a:schemeClr val="tx1"/>
                </a:solidFill>
                <a:latin typeface="Times New Roman" pitchFamily="18" charset="0"/>
                <a:cs typeface="Times New Roman" pitchFamily="18" charset="0"/>
              </a:rPr>
              <a:t>Көптеген балалар жасөспірім шағында қатты өзгереді. Оның үстіне бүгінгі таңда ересектердің де жасөспірімдерге деген қарым- қатынасы біршама өзгерген., 10- 15 жастағы балаларды біз, ересектер жасынан бұрын үлкен деп қабылдаймыз. Сонымен бірге әлеуметтік ортаға, ақпараттардың оңай, жылдам, қолжетімділігіне байланысты балардың өздерінің де үлкендерге деген, өмірге деген қарым- қатынасы да өзгерді.</a:t>
            </a:r>
            <a:endParaRPr lang="kk-KZ" sz="28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70124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1007608" y="1268760"/>
            <a:ext cx="7128792" cy="3960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1691680" y="2187151"/>
            <a:ext cx="5493812" cy="2123658"/>
          </a:xfrm>
          <a:prstGeom prst="rect">
            <a:avLst/>
          </a:prstGeom>
          <a:noFill/>
        </p:spPr>
        <p:txBody>
          <a:bodyPr wrap="none" lIns="91440" tIns="45720" rIns="91440" bIns="45720">
            <a:spAutoFit/>
          </a:bodyPr>
          <a:lstStyle/>
          <a:p>
            <a:pPr algn="ctr"/>
            <a:r>
              <a:rPr lang="ru-RU" sz="66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Назарыңызға</a:t>
            </a:r>
            <a:r>
              <a:rPr lang="ru-RU"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p>
          <a:p>
            <a:pPr algn="ctr"/>
            <a:r>
              <a:rPr lang="ru-RU" sz="66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рахмет</a:t>
            </a:r>
            <a:r>
              <a:rPr lang="ru-RU"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endParaRPr lang="ru-RU" sz="6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 xmlns:p14="http://schemas.microsoft.com/office/powerpoint/2010/main" val="46251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548680"/>
            <a:ext cx="8280920" cy="6120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chemeClr val="tx1"/>
                </a:solidFill>
                <a:latin typeface="Times New Roman" pitchFamily="18" charset="0"/>
                <a:cs typeface="Times New Roman" pitchFamily="18" charset="0"/>
              </a:rPr>
              <a:t>Бала </a:t>
            </a:r>
            <a:r>
              <a:rPr lang="kk-KZ" sz="2800" b="1" dirty="0">
                <a:solidFill>
                  <a:schemeClr val="tx1"/>
                </a:solidFill>
                <a:latin typeface="Times New Roman" pitchFamily="18" charset="0"/>
                <a:cs typeface="Times New Roman" pitchFamily="18" charset="0"/>
              </a:rPr>
              <a:t>дамуының </a:t>
            </a:r>
            <a:r>
              <a:rPr lang="kk-KZ" sz="2800" dirty="0">
                <a:solidFill>
                  <a:schemeClr val="tx1"/>
                </a:solidFill>
                <a:latin typeface="Times New Roman" pitchFamily="18" charset="0"/>
                <a:cs typeface="Times New Roman" pitchFamily="18" charset="0"/>
              </a:rPr>
              <a:t>негізіне қандай факторды (биологиялық не әлеуметтік) алуымен ерекшеленеді. Бала психологиясы баланың дүниеге келгеннен мектеп бітіргенге дейінгі уақыт аралығын қамтиды (балалар психологиясы, бастауыш сынып оқушылары психологиясы, жасөспірімдер психологиясы, балаң жас психологиясы). Бала психологиясындағы “балалық шақ” ұғымы ғасырлар барысында өзгеріп отырды. Әлеуметтік-мәдени құбылыс болып табылатын “балалық шақ” ұғымы нақты тарихи сипатқа ие. Оның мазмұны қоғамдағы тәрбиелеу жүйесіне, этномәдени ерекшелікке байланысты. </a:t>
            </a:r>
          </a:p>
        </p:txBody>
      </p:sp>
    </p:spTree>
    <p:extLst>
      <p:ext uri="{BB962C8B-B14F-4D97-AF65-F5344CB8AC3E}">
        <p14:creationId xmlns="" xmlns:p14="http://schemas.microsoft.com/office/powerpoint/2010/main" val="147374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467544" y="404664"/>
            <a:ext cx="8064896" cy="590465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3200" dirty="0" smtClean="0">
                <a:solidFill>
                  <a:schemeClr val="tx1"/>
                </a:solidFill>
                <a:latin typeface="Times New Roman" pitchFamily="18" charset="0"/>
                <a:cs typeface="Times New Roman" pitchFamily="18" charset="0"/>
              </a:rPr>
              <a:t>        </a:t>
            </a:r>
            <a:r>
              <a:rPr lang="kk-KZ" sz="3200" dirty="0">
                <a:solidFill>
                  <a:schemeClr val="tx1"/>
                </a:solidFill>
                <a:latin typeface="Times New Roman" pitchFamily="18" charset="0"/>
                <a:cs typeface="Times New Roman" pitchFamily="18" charset="0"/>
              </a:rPr>
              <a:t> Баланы біртұтас зерттеуді мақсат тұтқан педалогия қазіргі Бала психологиясының құрамына енген көптеген ғылыми мағлұматтар мен күні бүгінге дейін маңызын жоймаған психология концепцияларды өмірге әкелді. Бала психологиясының мәселелерін зерттеумен айналысқан орыс психологтарының көрнекті өкілдері осы педалогия саласында қызмет </a:t>
            </a:r>
            <a:r>
              <a:rPr lang="kk-KZ" sz="3200" dirty="0" smtClean="0">
                <a:solidFill>
                  <a:schemeClr val="tx1"/>
                </a:solidFill>
                <a:latin typeface="Times New Roman" pitchFamily="18" charset="0"/>
                <a:cs typeface="Times New Roman" pitchFamily="18" charset="0"/>
              </a:rPr>
              <a:t>етті.</a:t>
            </a:r>
            <a:endParaRPr lang="kk-KZ" sz="32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0392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Горизонтальный свиток 1"/>
          <p:cNvSpPr/>
          <p:nvPr/>
        </p:nvSpPr>
        <p:spPr>
          <a:xfrm>
            <a:off x="467544" y="0"/>
            <a:ext cx="7992888" cy="674136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400" dirty="0" smtClean="0">
                <a:solidFill>
                  <a:schemeClr val="tx1"/>
                </a:solidFill>
                <a:latin typeface="Times New Roman" pitchFamily="18" charset="0"/>
                <a:cs typeface="Times New Roman" pitchFamily="18" charset="0"/>
              </a:rPr>
              <a:t> </a:t>
            </a:r>
            <a:r>
              <a:rPr lang="kk-KZ" sz="2400" dirty="0">
                <a:solidFill>
                  <a:schemeClr val="tx1"/>
                </a:solidFill>
                <a:latin typeface="Times New Roman" pitchFamily="18" charset="0"/>
                <a:cs typeface="Times New Roman" pitchFamily="18" charset="0"/>
              </a:rPr>
              <a:t>Біз балаларымызға қаншалықты көңіл аударып жүрміз? Мен бүгінгі үлкен қауым алдында айтар пікіріме негіз ретінде Хазірет Әлидің «Балаларыңызды бүгіннің білімі мен мәдениетіне лайықтап емес, ертеңнің жағдайына лайықтап даярлаңыздар, өйткені , олар бүгін үшін емес, ертең үшін туды» деген уағызын негізге аламын. Баланың өмір сүруге құштарлығының оянуы –өзін қоршаған ортасына, ұстазға, ата-анаға, құрбы-құрдастарына, олардың күнделікті іс-әрекетіне, жүріс- тұрысы мен сырт көрінісіне, сөйлеген сөзі мен әдептілігіне тағы басқа қасиеттеріне байланысты.</a:t>
            </a:r>
          </a:p>
        </p:txBody>
      </p:sp>
    </p:spTree>
    <p:extLst>
      <p:ext uri="{BB962C8B-B14F-4D97-AF65-F5344CB8AC3E}">
        <p14:creationId xmlns="" xmlns:p14="http://schemas.microsoft.com/office/powerpoint/2010/main" val="3855395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 двумя скругленными противолежащими углами 1"/>
          <p:cNvSpPr/>
          <p:nvPr/>
        </p:nvSpPr>
        <p:spPr>
          <a:xfrm>
            <a:off x="395536" y="260648"/>
            <a:ext cx="8352928" cy="612068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3200" dirty="0" smtClean="0">
                <a:solidFill>
                  <a:schemeClr val="tx1"/>
                </a:solidFill>
                <a:latin typeface="Times New Roman" pitchFamily="18" charset="0"/>
                <a:cs typeface="Times New Roman" pitchFamily="18" charset="0"/>
              </a:rPr>
              <a:t>        </a:t>
            </a:r>
            <a:r>
              <a:rPr lang="kk-KZ" sz="3200" dirty="0">
                <a:solidFill>
                  <a:schemeClr val="tx1"/>
                </a:solidFill>
                <a:latin typeface="Times New Roman" pitchFamily="18" charset="0"/>
                <a:cs typeface="Times New Roman" pitchFamily="18" charset="0"/>
              </a:rPr>
              <a:t>Халық «Ұяда не көрсең, ұшқанда соны ілерсің » деп тегін айтпаған. Баланың қоғамдық –әлеуметтік дамуы отбасында өз орнын алуынан басталады. Отбасында атаның батасын алып, әженің ертегісімен қиялын кеңейтсе , әкенің ақылдылығымен еңбекқорлығын көріп өскен ер бала болашақ әке рөлінің образына кіре бастайды.</a:t>
            </a:r>
          </a:p>
        </p:txBody>
      </p:sp>
    </p:spTree>
    <p:extLst>
      <p:ext uri="{BB962C8B-B14F-4D97-AF65-F5344CB8AC3E}">
        <p14:creationId xmlns="" xmlns:p14="http://schemas.microsoft.com/office/powerpoint/2010/main" val="1353682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типовой процесс 1"/>
          <p:cNvSpPr/>
          <p:nvPr/>
        </p:nvSpPr>
        <p:spPr>
          <a:xfrm>
            <a:off x="323528" y="404664"/>
            <a:ext cx="8496944" cy="6264696"/>
          </a:xfrm>
          <a:prstGeom prst="flowChartPredefined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solidFill>
                  <a:schemeClr val="tx1"/>
                </a:solidFill>
                <a:latin typeface="Times New Roman" pitchFamily="18" charset="0"/>
                <a:cs typeface="Times New Roman" pitchFamily="18" charset="0"/>
              </a:rPr>
              <a:t>Қыз </a:t>
            </a:r>
            <a:r>
              <a:rPr lang="kk-KZ" sz="2800" dirty="0">
                <a:solidFill>
                  <a:schemeClr val="tx1"/>
                </a:solidFill>
                <a:latin typeface="Times New Roman" pitchFamily="18" charset="0"/>
                <a:cs typeface="Times New Roman" pitchFamily="18" charset="0"/>
              </a:rPr>
              <a:t>бала </a:t>
            </a:r>
            <a:r>
              <a:rPr lang="kk-KZ" sz="2800" dirty="0" smtClean="0">
                <a:solidFill>
                  <a:schemeClr val="tx1"/>
                </a:solidFill>
                <a:latin typeface="Times New Roman" pitchFamily="18" charset="0"/>
                <a:cs typeface="Times New Roman" pitchFamily="18" charset="0"/>
              </a:rPr>
              <a:t>әжесінің </a:t>
            </a:r>
            <a:r>
              <a:rPr lang="kk-KZ" sz="2800" dirty="0">
                <a:solidFill>
                  <a:schemeClr val="tx1"/>
                </a:solidFill>
                <a:latin typeface="Times New Roman" pitchFamily="18" charset="0"/>
                <a:cs typeface="Times New Roman" pitchFamily="18" charset="0"/>
              </a:rPr>
              <a:t>киген кимешегінен бастап, анасының ене алдындағы жүріс – тұрысы мен сыйластығын көргенннен соң ол да жат жұрттық екенінін сезініп, болашақ жар яғни бір қолымен бесікті тербетсе, екінші қолымен әлемді тербететін аяулы ана , жақсы келін , « алтын құрсақты ана» атанарын сезіне бастайды. «.Ата көрген оқ жонар, ене көрген тон пішер», Әкесі қой баға білмегеннің , баласы қозы баға білмейді деген мақал тегін айтылмаса керек-ті. </a:t>
            </a:r>
          </a:p>
        </p:txBody>
      </p:sp>
    </p:spTree>
    <p:extLst>
      <p:ext uri="{BB962C8B-B14F-4D97-AF65-F5344CB8AC3E}">
        <p14:creationId xmlns="" xmlns:p14="http://schemas.microsoft.com/office/powerpoint/2010/main" val="343611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альтернативный процесс 1"/>
          <p:cNvSpPr/>
          <p:nvPr/>
        </p:nvSpPr>
        <p:spPr>
          <a:xfrm>
            <a:off x="232197" y="244486"/>
            <a:ext cx="8496944" cy="619268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800" dirty="0" smtClean="0">
                <a:solidFill>
                  <a:schemeClr val="tx1"/>
                </a:solidFill>
                <a:latin typeface="Times New Roman" pitchFamily="18" charset="0"/>
                <a:cs typeface="Times New Roman" pitchFamily="18" charset="0"/>
              </a:rPr>
              <a:t>        Отбасындағы </a:t>
            </a:r>
            <a:r>
              <a:rPr lang="kk-KZ" sz="2800" dirty="0">
                <a:solidFill>
                  <a:schemeClr val="tx1"/>
                </a:solidFill>
                <a:latin typeface="Times New Roman" pitchFamily="18" charset="0"/>
                <a:cs typeface="Times New Roman" pitchFamily="18" charset="0"/>
              </a:rPr>
              <a:t>сыйластық, үлкенге құрмет, кішіге ізет білдіріп, бауырлар өзара «туыстық атауларды» орынды қолдана білсе, ертеңгі күні өздері де біреуге жезде, күйеу бала, жеңге немесе келін болып барарын құлақтарына құя бастайды. Осындай сыйластығы жарасқан отбасынан «көргенді жерден» шыққан болашақ келін мен күйеу бала шағын мемлекеттің іргесін қалап, шаңырағын биік көтеріп, мемлекетіміздің саяси- экономикасына қажырлы еңбек етіп, дені сау ұрпақпен демографияны көбейтуге өз үлестерін қосары сөзсіз.</a:t>
            </a:r>
            <a:r>
              <a:rPr lang="en-US" sz="2800" dirty="0">
                <a:solidFill>
                  <a:schemeClr val="tx1"/>
                </a:solidFill>
                <a:latin typeface="Times New Roman" pitchFamily="18" charset="0"/>
                <a:cs typeface="Times New Roman" pitchFamily="18" charset="0"/>
              </a:rPr>
              <a:t> </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649612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процесс 1"/>
          <p:cNvSpPr/>
          <p:nvPr/>
        </p:nvSpPr>
        <p:spPr>
          <a:xfrm>
            <a:off x="539552" y="476672"/>
            <a:ext cx="8136904" cy="59046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3600" dirty="0" smtClean="0">
                <a:solidFill>
                  <a:schemeClr val="tx1"/>
                </a:solidFill>
                <a:latin typeface="Times New Roman" pitchFamily="18" charset="0"/>
                <a:cs typeface="Times New Roman" pitchFamily="18" charset="0"/>
              </a:rPr>
              <a:t>       Ұлттық </a:t>
            </a:r>
            <a:r>
              <a:rPr lang="kk-KZ" sz="3600" dirty="0">
                <a:solidFill>
                  <a:schemeClr val="tx1"/>
                </a:solidFill>
                <a:latin typeface="Times New Roman" pitchFamily="18" charset="0"/>
                <a:cs typeface="Times New Roman" pitchFamily="18" charset="0"/>
              </a:rPr>
              <a:t>үрдісте тәрбиелеп,қиялын ұштап,асқақ арманға жетелеген ата-ана аяқтандырған балапанын мектепке табыс етеді. Енді баланы өмірге бейімдеуде мектеп, ұстаз, ата-ананың бірлесіп жұмыс атқаруы тиіс.</a:t>
            </a:r>
          </a:p>
        </p:txBody>
      </p:sp>
    </p:spTree>
    <p:extLst>
      <p:ext uri="{BB962C8B-B14F-4D97-AF65-F5344CB8AC3E}">
        <p14:creationId xmlns="" xmlns:p14="http://schemas.microsoft.com/office/powerpoint/2010/main" val="216031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Блок-схема: альтернативный процесс 1"/>
          <p:cNvSpPr/>
          <p:nvPr/>
        </p:nvSpPr>
        <p:spPr>
          <a:xfrm>
            <a:off x="323528" y="332656"/>
            <a:ext cx="8496944" cy="604867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err="1">
                <a:solidFill>
                  <a:schemeClr val="tx1"/>
                </a:solidFill>
                <a:latin typeface="Times New Roman" pitchFamily="18" charset="0"/>
                <a:cs typeface="Times New Roman" pitchFamily="18" charset="0"/>
              </a:rPr>
              <a:t>Ахмет</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Байтұрсынов</a:t>
            </a:r>
            <a:r>
              <a:rPr lang="ru-RU" sz="2800" dirty="0">
                <a:solidFill>
                  <a:schemeClr val="tx1"/>
                </a:solidFill>
                <a:latin typeface="Times New Roman" pitchFamily="18" charset="0"/>
                <a:cs typeface="Times New Roman" pitchFamily="18" charset="0"/>
              </a:rPr>
              <a:t> : « </a:t>
            </a:r>
            <a:r>
              <a:rPr lang="ru-RU" sz="2800" dirty="0" err="1">
                <a:solidFill>
                  <a:schemeClr val="tx1"/>
                </a:solidFill>
                <a:latin typeface="Times New Roman" pitchFamily="18" charset="0"/>
                <a:cs typeface="Times New Roman" pitchFamily="18" charset="0"/>
              </a:rPr>
              <a:t>Балаңды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ұлша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тәрбиелесең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ұл</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болады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Құлша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тәрбиелесең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құл</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болады</a:t>
            </a:r>
            <a:r>
              <a:rPr lang="ru-RU" sz="2800" dirty="0">
                <a:solidFill>
                  <a:schemeClr val="tx1"/>
                </a:solidFill>
                <a:latin typeface="Times New Roman" pitchFamily="18" charset="0"/>
                <a:cs typeface="Times New Roman" pitchFamily="18" charset="0"/>
              </a:rPr>
              <a:t> » </a:t>
            </a:r>
            <a:r>
              <a:rPr lang="ru-RU" sz="2800" dirty="0" err="1">
                <a:solidFill>
                  <a:schemeClr val="tx1"/>
                </a:solidFill>
                <a:latin typeface="Times New Roman" pitchFamily="18" charset="0"/>
                <a:cs typeface="Times New Roman" pitchFamily="18" charset="0"/>
              </a:rPr>
              <a:t>деген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екен.Кез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келген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ұлттың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дамып</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өркендеуі</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оның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әрбір</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өкілінің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қалай</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және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қаншалықты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тәрбиелегеніне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байланысты.Дұрыс</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тәрбиеленген</a:t>
            </a:r>
            <a:r>
              <a:rPr lang="ru-RU" sz="2800" dirty="0">
                <a:solidFill>
                  <a:schemeClr val="tx1"/>
                </a:solidFill>
                <a:latin typeface="Times New Roman" pitchFamily="18" charset="0"/>
                <a:cs typeface="Times New Roman" pitchFamily="18" charset="0"/>
              </a:rPr>
              <a:t> бала- </a:t>
            </a:r>
            <a:r>
              <a:rPr lang="ru-RU" sz="2800" dirty="0" err="1">
                <a:solidFill>
                  <a:schemeClr val="tx1"/>
                </a:solidFill>
                <a:latin typeface="Times New Roman" pitchFamily="18" charset="0"/>
                <a:cs typeface="Times New Roman" pitchFamily="18" charset="0"/>
              </a:rPr>
              <a:t>біздің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қуанышымыз</a:t>
            </a:r>
            <a:r>
              <a:rPr lang="ru-RU" sz="2800" dirty="0">
                <a:solidFill>
                  <a:schemeClr val="tx1"/>
                </a:solidFill>
                <a:latin typeface="Times New Roman" pitchFamily="18" charset="0"/>
                <a:cs typeface="Times New Roman" pitchFamily="18" charset="0"/>
              </a:rPr>
              <a:t>, ал </a:t>
            </a:r>
            <a:r>
              <a:rPr lang="ru-RU" sz="2800" dirty="0" err="1">
                <a:solidFill>
                  <a:schemeClr val="tx1"/>
                </a:solidFill>
                <a:latin typeface="Times New Roman" pitchFamily="18" charset="0"/>
                <a:cs typeface="Times New Roman" pitchFamily="18" charset="0"/>
              </a:rPr>
              <a:t>тәрбие</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көрмеген</a:t>
            </a:r>
            <a:r>
              <a:rPr lang="ru-RU" sz="2800" dirty="0">
                <a:solidFill>
                  <a:schemeClr val="tx1"/>
                </a:solidFill>
                <a:latin typeface="Times New Roman" pitchFamily="18" charset="0"/>
                <a:cs typeface="Times New Roman" pitchFamily="18" charset="0"/>
              </a:rPr>
              <a:t> бала- </a:t>
            </a:r>
            <a:r>
              <a:rPr lang="ru-RU" sz="2800" dirty="0" err="1">
                <a:solidFill>
                  <a:schemeClr val="tx1"/>
                </a:solidFill>
                <a:latin typeface="Times New Roman" pitchFamily="18" charset="0"/>
                <a:cs typeface="Times New Roman" pitchFamily="18" charset="0"/>
              </a:rPr>
              <a:t>бұл</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біздің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болашақ</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көз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жасымыз</a:t>
            </a:r>
            <a:r>
              <a:rPr lang="ru-RU" sz="2800" dirty="0">
                <a:solidFill>
                  <a:schemeClr val="tx1"/>
                </a:solidFill>
                <a:latin typeface="Times New Roman" pitchFamily="18" charset="0"/>
                <a:cs typeface="Times New Roman" pitchFamily="18" charset="0"/>
              </a:rPr>
              <a:t> бен </a:t>
            </a:r>
            <a:r>
              <a:rPr lang="ru-RU" sz="2800" dirty="0" err="1">
                <a:solidFill>
                  <a:schemeClr val="tx1"/>
                </a:solidFill>
                <a:latin typeface="Times New Roman" pitchFamily="18" charset="0"/>
                <a:cs typeface="Times New Roman" pitchFamily="18" charset="0"/>
              </a:rPr>
              <a:t>сорымыз</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біздің</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басқа</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адамдар</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алдындағы,Отан</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алдындағы</a:t>
            </a:r>
            <a:r>
              <a:rPr lang="ru-RU" sz="2800" dirty="0">
                <a:solidFill>
                  <a:schemeClr val="tx1"/>
                </a:solidFill>
                <a:latin typeface="Times New Roman" pitchFamily="18" charset="0"/>
                <a:cs typeface="Times New Roman" pitchFamily="18" charset="0"/>
              </a:rPr>
              <a:t> </a:t>
            </a:r>
            <a:r>
              <a:rPr lang="ru-RU" sz="2800" dirty="0" err="1">
                <a:solidFill>
                  <a:schemeClr val="tx1"/>
                </a:solidFill>
                <a:latin typeface="Times New Roman" pitchFamily="18" charset="0"/>
                <a:cs typeface="Times New Roman" pitchFamily="18" charset="0"/>
              </a:rPr>
              <a:t>айыбымыз</a:t>
            </a:r>
            <a:r>
              <a:rPr lang="ru-RU" sz="2800" dirty="0">
                <a:solidFill>
                  <a:schemeClr val="tx1"/>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16908995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74</TotalTime>
  <Words>848</Words>
  <Application>Microsoft Office PowerPoint</Application>
  <PresentationFormat>Экран (4:3)</PresentationFormat>
  <Paragraphs>17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ASD</dc:creator>
  <cp:lastModifiedBy>admin</cp:lastModifiedBy>
  <cp:revision>11</cp:revision>
  <dcterms:created xsi:type="dcterms:W3CDTF">2016-12-01T08:48:01Z</dcterms:created>
  <dcterms:modified xsi:type="dcterms:W3CDTF">2020-09-13T09:31:15Z</dcterms:modified>
</cp:coreProperties>
</file>